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1" r:id="rId3"/>
    <p:sldId id="265" r:id="rId4"/>
    <p:sldId id="271" r:id="rId5"/>
    <p:sldId id="262" r:id="rId6"/>
    <p:sldId id="270" r:id="rId7"/>
    <p:sldId id="263" r:id="rId8"/>
    <p:sldId id="258" r:id="rId9"/>
    <p:sldId id="259" r:id="rId10"/>
    <p:sldId id="268" r:id="rId11"/>
    <p:sldId id="269" r:id="rId12"/>
    <p:sldId id="260" r:id="rId13"/>
    <p:sldId id="267" r:id="rId14"/>
    <p:sldId id="283" r:id="rId15"/>
    <p:sldId id="285" r:id="rId16"/>
    <p:sldId id="28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01976-F1BE-4034-ACCF-D8A2F393B084}" type="datetimeFigureOut">
              <a:rPr lang="en-US" smtClean="0"/>
              <a:t>4/1/2019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F6EA55-498E-44B9-AE8F-283EC7EDE423}" type="slidenum">
              <a:rPr lang="en-US" smtClean="0"/>
              <a:t>‹#›</a:t>
            </a:fld>
            <a:endParaRPr lang="en-US" dirty="0"/>
          </a:p>
        </p:txBody>
      </p:sp>
    </p:spTree>
    <p:extLst>
      <p:ext uri="{BB962C8B-B14F-4D97-AF65-F5344CB8AC3E}">
        <p14:creationId xmlns:p14="http://schemas.microsoft.com/office/powerpoint/2010/main" val="427153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F89B2F-3ACE-4C95-A4E8-65EAD72A200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99458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F89B2F-3ACE-4C95-A4E8-65EAD72A200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34657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899A31-A070-450D-9A3A-897823BC0F97}"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6BA25D-16ED-4FCA-A590-EA6AD884804F}" type="slidenum">
              <a:rPr lang="en-US" smtClean="0"/>
              <a:t>‹#›</a:t>
            </a:fld>
            <a:endParaRPr lang="en-US" dirty="0"/>
          </a:p>
        </p:txBody>
      </p:sp>
    </p:spTree>
    <p:extLst>
      <p:ext uri="{BB962C8B-B14F-4D97-AF65-F5344CB8AC3E}">
        <p14:creationId xmlns:p14="http://schemas.microsoft.com/office/powerpoint/2010/main" val="255723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99A31-A070-450D-9A3A-897823BC0F97}"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6BA25D-16ED-4FCA-A590-EA6AD884804F}" type="slidenum">
              <a:rPr lang="en-US" smtClean="0"/>
              <a:t>‹#›</a:t>
            </a:fld>
            <a:endParaRPr lang="en-US" dirty="0"/>
          </a:p>
        </p:txBody>
      </p:sp>
    </p:spTree>
    <p:extLst>
      <p:ext uri="{BB962C8B-B14F-4D97-AF65-F5344CB8AC3E}">
        <p14:creationId xmlns:p14="http://schemas.microsoft.com/office/powerpoint/2010/main" val="15283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6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64"/>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99A31-A070-450D-9A3A-897823BC0F97}"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6BA25D-16ED-4FCA-A590-EA6AD884804F}" type="slidenum">
              <a:rPr lang="en-US" smtClean="0"/>
              <a:t>‹#›</a:t>
            </a:fld>
            <a:endParaRPr lang="en-US" dirty="0"/>
          </a:p>
        </p:txBody>
      </p:sp>
    </p:spTree>
    <p:extLst>
      <p:ext uri="{BB962C8B-B14F-4D97-AF65-F5344CB8AC3E}">
        <p14:creationId xmlns:p14="http://schemas.microsoft.com/office/powerpoint/2010/main" val="103028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99A31-A070-450D-9A3A-897823BC0F97}"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6BA25D-16ED-4FCA-A590-EA6AD884804F}" type="slidenum">
              <a:rPr lang="en-US" smtClean="0"/>
              <a:t>‹#›</a:t>
            </a:fld>
            <a:endParaRPr lang="en-US" dirty="0"/>
          </a:p>
        </p:txBody>
      </p:sp>
    </p:spTree>
    <p:extLst>
      <p:ext uri="{BB962C8B-B14F-4D97-AF65-F5344CB8AC3E}">
        <p14:creationId xmlns:p14="http://schemas.microsoft.com/office/powerpoint/2010/main" val="46533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899A31-A070-450D-9A3A-897823BC0F97}" type="datetimeFigureOut">
              <a:rPr lang="en-US" smtClean="0"/>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6BA25D-16ED-4FCA-A590-EA6AD884804F}" type="slidenum">
              <a:rPr lang="en-US" smtClean="0"/>
              <a:t>‹#›</a:t>
            </a:fld>
            <a:endParaRPr lang="en-US" dirty="0"/>
          </a:p>
        </p:txBody>
      </p:sp>
    </p:spTree>
    <p:extLst>
      <p:ext uri="{BB962C8B-B14F-4D97-AF65-F5344CB8AC3E}">
        <p14:creationId xmlns:p14="http://schemas.microsoft.com/office/powerpoint/2010/main" val="242324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899A31-A070-450D-9A3A-897823BC0F97}"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6BA25D-16ED-4FCA-A590-EA6AD884804F}" type="slidenum">
              <a:rPr lang="en-US" smtClean="0"/>
              <a:t>‹#›</a:t>
            </a:fld>
            <a:endParaRPr lang="en-US" dirty="0"/>
          </a:p>
        </p:txBody>
      </p:sp>
    </p:spTree>
    <p:extLst>
      <p:ext uri="{BB962C8B-B14F-4D97-AF65-F5344CB8AC3E}">
        <p14:creationId xmlns:p14="http://schemas.microsoft.com/office/powerpoint/2010/main" val="27397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899A31-A070-450D-9A3A-897823BC0F97}" type="datetimeFigureOut">
              <a:rPr lang="en-US" smtClean="0"/>
              <a:t>4/1/2019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6BA25D-16ED-4FCA-A590-EA6AD884804F}" type="slidenum">
              <a:rPr lang="en-US" smtClean="0"/>
              <a:t>‹#›</a:t>
            </a:fld>
            <a:endParaRPr lang="en-US" dirty="0"/>
          </a:p>
        </p:txBody>
      </p:sp>
    </p:spTree>
    <p:extLst>
      <p:ext uri="{BB962C8B-B14F-4D97-AF65-F5344CB8AC3E}">
        <p14:creationId xmlns:p14="http://schemas.microsoft.com/office/powerpoint/2010/main" val="2931930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899A31-A070-450D-9A3A-897823BC0F97}" type="datetimeFigureOut">
              <a:rPr lang="en-US" smtClean="0"/>
              <a:t>4/1/2019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6BA25D-16ED-4FCA-A590-EA6AD884804F}" type="slidenum">
              <a:rPr lang="en-US" smtClean="0"/>
              <a:t>‹#›</a:t>
            </a:fld>
            <a:endParaRPr lang="en-US" dirty="0"/>
          </a:p>
        </p:txBody>
      </p:sp>
    </p:spTree>
    <p:extLst>
      <p:ext uri="{BB962C8B-B14F-4D97-AF65-F5344CB8AC3E}">
        <p14:creationId xmlns:p14="http://schemas.microsoft.com/office/powerpoint/2010/main" val="281178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99A31-A070-450D-9A3A-897823BC0F97}" type="datetimeFigureOut">
              <a:rPr lang="en-US" smtClean="0"/>
              <a:t>4/1/2019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6BA25D-16ED-4FCA-A590-EA6AD884804F}" type="slidenum">
              <a:rPr lang="en-US" smtClean="0"/>
              <a:t>‹#›</a:t>
            </a:fld>
            <a:endParaRPr lang="en-US" dirty="0"/>
          </a:p>
        </p:txBody>
      </p:sp>
    </p:spTree>
    <p:extLst>
      <p:ext uri="{BB962C8B-B14F-4D97-AF65-F5344CB8AC3E}">
        <p14:creationId xmlns:p14="http://schemas.microsoft.com/office/powerpoint/2010/main" val="183750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899A31-A070-450D-9A3A-897823BC0F97}"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6BA25D-16ED-4FCA-A590-EA6AD884804F}" type="slidenum">
              <a:rPr lang="en-US" smtClean="0"/>
              <a:t>‹#›</a:t>
            </a:fld>
            <a:endParaRPr lang="en-US" dirty="0"/>
          </a:p>
        </p:txBody>
      </p:sp>
    </p:spTree>
    <p:extLst>
      <p:ext uri="{BB962C8B-B14F-4D97-AF65-F5344CB8AC3E}">
        <p14:creationId xmlns:p14="http://schemas.microsoft.com/office/powerpoint/2010/main" val="355670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899A31-A070-450D-9A3A-897823BC0F97}" type="datetimeFigureOut">
              <a:rPr lang="en-US" smtClean="0"/>
              <a:t>4/1/2019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6BA25D-16ED-4FCA-A590-EA6AD884804F}" type="slidenum">
              <a:rPr lang="en-US" smtClean="0"/>
              <a:t>‹#›</a:t>
            </a:fld>
            <a:endParaRPr lang="en-US" dirty="0"/>
          </a:p>
        </p:txBody>
      </p:sp>
    </p:spTree>
    <p:extLst>
      <p:ext uri="{BB962C8B-B14F-4D97-AF65-F5344CB8AC3E}">
        <p14:creationId xmlns:p14="http://schemas.microsoft.com/office/powerpoint/2010/main" val="366597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99A31-A070-450D-9A3A-897823BC0F97}" type="datetimeFigureOut">
              <a:rPr lang="en-US" smtClean="0"/>
              <a:t>4/1/2019</a:t>
            </a:fld>
            <a:endParaRPr lang="en-US" dirty="0"/>
          </a:p>
        </p:txBody>
      </p:sp>
      <p:sp>
        <p:nvSpPr>
          <p:cNvPr id="5" name="Footer Placeholder 4"/>
          <p:cNvSpPr>
            <a:spLocks noGrp="1"/>
          </p:cNvSpPr>
          <p:nvPr>
            <p:ph type="ftr" sz="quarter" idx="3"/>
          </p:nvPr>
        </p:nvSpPr>
        <p:spPr>
          <a:xfrm>
            <a:off x="3124200" y="63564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4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BA25D-16ED-4FCA-A590-EA6AD884804F}" type="slidenum">
              <a:rPr lang="en-US" smtClean="0"/>
              <a:t>‹#›</a:t>
            </a:fld>
            <a:endParaRPr lang="en-US" dirty="0"/>
          </a:p>
        </p:txBody>
      </p:sp>
    </p:spTree>
    <p:extLst>
      <p:ext uri="{BB962C8B-B14F-4D97-AF65-F5344CB8AC3E}">
        <p14:creationId xmlns:p14="http://schemas.microsoft.com/office/powerpoint/2010/main" val="956071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553463"/>
            <a:ext cx="8293768" cy="1524000"/>
          </a:xfrm>
        </p:spPr>
        <p:txBody>
          <a:bodyPr>
            <a:normAutofit fontScale="90000"/>
          </a:bodyPr>
          <a:lstStyle/>
          <a:p>
            <a:r>
              <a:rPr lang="en-US" sz="4000" i="1" dirty="0">
                <a:latin typeface="Times New Roman" panose="02020603050405020304" pitchFamily="18" charset="0"/>
                <a:cs typeface="Times New Roman" panose="02020603050405020304" pitchFamily="18" charset="0"/>
              </a:rPr>
              <a:t>A Tale of a Flash Flood: WRF Modeling of Record Rainfall and Flooding in Arizona</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0" y="3962400"/>
            <a:ext cx="7772400" cy="1752600"/>
          </a:xfrm>
        </p:spPr>
        <p:txBody>
          <a:bodyPr/>
          <a:lstStyle/>
          <a:p>
            <a:r>
              <a:rPr lang="en-US" sz="2800" dirty="0">
                <a:solidFill>
                  <a:srgbClr val="002060"/>
                </a:solidFill>
                <a:latin typeface="Times New Roman" panose="02020603050405020304" pitchFamily="18" charset="0"/>
                <a:cs typeface="Times New Roman" panose="02020603050405020304" pitchFamily="18" charset="0"/>
              </a:rPr>
              <a:t>Nathaniel J. Bochenek and Dr. Dorothea Ivanova</a:t>
            </a:r>
          </a:p>
          <a:p>
            <a:r>
              <a:rPr lang="en-US" sz="2400" dirty="0">
                <a:solidFill>
                  <a:srgbClr val="002060"/>
                </a:solidFill>
                <a:latin typeface="Times New Roman" panose="02020603050405020304" pitchFamily="18" charset="0"/>
                <a:cs typeface="Times New Roman" panose="02020603050405020304" pitchFamily="18" charset="0"/>
              </a:rPr>
              <a:t>Department of Applied Aviation Sciences</a:t>
            </a:r>
          </a:p>
          <a:p>
            <a:r>
              <a:rPr lang="en-US" sz="2400" dirty="0">
                <a:solidFill>
                  <a:srgbClr val="002060"/>
                </a:solidFill>
                <a:latin typeface="Times New Roman" panose="02020603050405020304" pitchFamily="18" charset="0"/>
                <a:cs typeface="Times New Roman" panose="02020603050405020304" pitchFamily="18" charset="0"/>
              </a:rPr>
              <a:t>Embry-Riddle Aeronautical University</a:t>
            </a:r>
          </a:p>
          <a:p>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16832" y="146827"/>
            <a:ext cx="1435768" cy="1538195"/>
          </a:xfrm>
          <a:prstGeom prst="rect">
            <a:avLst/>
          </a:prstGeom>
        </p:spPr>
      </p:pic>
      <p:pic>
        <p:nvPicPr>
          <p:cNvPr id="5" name="Picture 4"/>
          <p:cNvPicPr>
            <a:picLocks noChangeAspect="1"/>
          </p:cNvPicPr>
          <p:nvPr/>
        </p:nvPicPr>
        <p:blipFill>
          <a:blip r:embed="rId3"/>
          <a:stretch>
            <a:fillRect/>
          </a:stretch>
        </p:blipFill>
        <p:spPr>
          <a:xfrm>
            <a:off x="3767098" y="223026"/>
            <a:ext cx="1609804" cy="1385795"/>
          </a:xfrm>
          <a:prstGeom prst="rect">
            <a:avLst/>
          </a:prstGeom>
        </p:spPr>
      </p:pic>
      <p:pic>
        <p:nvPicPr>
          <p:cNvPr id="6" name="Picture 5"/>
          <p:cNvPicPr>
            <a:picLocks noChangeAspect="1"/>
          </p:cNvPicPr>
          <p:nvPr/>
        </p:nvPicPr>
        <p:blipFill>
          <a:blip r:embed="rId4"/>
          <a:stretch>
            <a:fillRect/>
          </a:stretch>
        </p:blipFill>
        <p:spPr>
          <a:xfrm>
            <a:off x="7391400" y="146827"/>
            <a:ext cx="1435768" cy="2062973"/>
          </a:xfrm>
          <a:prstGeom prst="rect">
            <a:avLst/>
          </a:prstGeom>
        </p:spPr>
      </p:pic>
    </p:spTree>
    <p:extLst>
      <p:ext uri="{BB962C8B-B14F-4D97-AF65-F5344CB8AC3E}">
        <p14:creationId xmlns:p14="http://schemas.microsoft.com/office/powerpoint/2010/main" val="3054997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01883"/>
            <a:ext cx="7886700" cy="1325563"/>
          </a:xfrm>
        </p:spPr>
        <p:txBody>
          <a:bodyPr/>
          <a:lstStyle/>
          <a:p>
            <a:pPr algn="ctr"/>
            <a:r>
              <a:rPr lang="en-US" dirty="0">
                <a:solidFill>
                  <a:srgbClr val="0070C0"/>
                </a:solidFill>
                <a:latin typeface="Times New Roman" panose="02020603050405020304" pitchFamily="18" charset="0"/>
                <a:cs typeface="Times New Roman" panose="02020603050405020304" pitchFamily="18" charset="0"/>
              </a:rPr>
              <a:t>Increased SLP</a:t>
            </a:r>
          </a:p>
        </p:txBody>
      </p:sp>
      <p:pic>
        <p:nvPicPr>
          <p:cNvPr id="3074" name="Picture 2" descr="sfcpress_08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25" y="1582189"/>
            <a:ext cx="3678655" cy="426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66224" y="5987045"/>
            <a:ext cx="3678655" cy="738664"/>
          </a:xfrm>
          <a:prstGeom prst="rect">
            <a:avLst/>
          </a:prstGeom>
        </p:spPr>
        <p:txBody>
          <a:bodyPr wrap="square">
            <a:spAutoFit/>
          </a:bodyPr>
          <a:lstStyle/>
          <a:p>
            <a:pPr algn="ct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WRF model output for MSL pressure, surface temperatures (in degrees Celsius), and surface winds (kts)  at 06Z on the 8</a:t>
            </a:r>
            <a:r>
              <a:rPr lang="en-US" sz="14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t>
            </a: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3075" name="Picture 3" descr="sfcpress_08_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767" y="1527446"/>
            <a:ext cx="3795010" cy="429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882767" y="6013480"/>
            <a:ext cx="3795009" cy="738664"/>
          </a:xfrm>
          <a:prstGeom prst="rect">
            <a:avLst/>
          </a:prstGeom>
        </p:spPr>
        <p:txBody>
          <a:bodyPr wrap="square">
            <a:spAutoFit/>
          </a:bodyPr>
          <a:lstStyle/>
          <a:p>
            <a:pPr algn="ct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WRF model output for MSL pressure, surface temperatures (in degrees Celsius), and surface winds (kts) at 18Z on the 8</a:t>
            </a:r>
            <a:r>
              <a:rPr lang="en-US" sz="1400" baseline="30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t>
            </a: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Oval 5"/>
          <p:cNvSpPr/>
          <p:nvPr/>
        </p:nvSpPr>
        <p:spPr>
          <a:xfrm>
            <a:off x="1588170" y="2999877"/>
            <a:ext cx="1931069" cy="2374231"/>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6003759" y="2999877"/>
            <a:ext cx="1931069" cy="2374231"/>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6276160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981950" cy="1066800"/>
          </a:xfrm>
        </p:spPr>
        <p:txBody>
          <a:bodyPr>
            <a:normAutofit/>
          </a:bodyPr>
          <a:lstStyle/>
          <a:p>
            <a:pPr algn="ctr"/>
            <a:r>
              <a:rPr lang="en-US" sz="3600" dirty="0">
                <a:solidFill>
                  <a:srgbClr val="0070C0"/>
                </a:solidFill>
                <a:latin typeface="Times New Roman" panose="02020603050405020304" pitchFamily="18" charset="0"/>
                <a:cs typeface="Times New Roman" panose="02020603050405020304" pitchFamily="18" charset="0"/>
              </a:rPr>
              <a:t>Warm SSTs and Moisture Propagation</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2288" y="1035382"/>
            <a:ext cx="4168170" cy="582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331" y="1041042"/>
            <a:ext cx="4411808" cy="551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91074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8266278" cy="1143000"/>
          </a:xfrm>
        </p:spPr>
        <p:txBody>
          <a:bodyPr>
            <a:normAutofit/>
          </a:bodyPr>
          <a:lstStyle/>
          <a:p>
            <a:pPr algn="ctr"/>
            <a:r>
              <a:rPr lang="en-US" sz="3600" dirty="0">
                <a:solidFill>
                  <a:srgbClr val="0070C0"/>
                </a:solidFill>
                <a:latin typeface="Times New Roman" panose="02020603050405020304" pitchFamily="18" charset="0"/>
                <a:cs typeface="Times New Roman" panose="02020603050405020304" pitchFamily="18" charset="0"/>
              </a:rPr>
              <a:t>Verification of Precipitation intensity</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005" t="12537" b="7463"/>
          <a:stretch/>
        </p:blipFill>
        <p:spPr>
          <a:xfrm>
            <a:off x="3154384" y="986209"/>
            <a:ext cx="3140053" cy="3911600"/>
          </a:xfrm>
          <a:prstGeom prst="rect">
            <a:avLst/>
          </a:prstGeom>
        </p:spPr>
      </p:pic>
      <p:sp>
        <p:nvSpPr>
          <p:cNvPr id="7" name="TextBox 6"/>
          <p:cNvSpPr txBox="1"/>
          <p:nvPr/>
        </p:nvSpPr>
        <p:spPr>
          <a:xfrm>
            <a:off x="3200400" y="5033893"/>
            <a:ext cx="2887881" cy="830997"/>
          </a:xfrm>
          <a:prstGeom prst="rect">
            <a:avLst/>
          </a:prstGeom>
          <a:noFill/>
        </p:spPr>
        <p:txBody>
          <a:bodyPr wrap="square" rtlCol="0">
            <a:spAutoFit/>
          </a:bodyPr>
          <a:lstStyle>
            <a:defPPr>
              <a:defRPr lang="en-US"/>
            </a:defPPr>
            <a:lvl1pPr algn="ctr">
              <a:defRPr sz="1600">
                <a:latin typeface="Times New Roman" panose="02020603050405020304" pitchFamily="18" charset="0"/>
                <a:cs typeface="Times New Roman" panose="02020603050405020304" pitchFamily="18" charset="0"/>
              </a:defRPr>
            </a:lvl1pPr>
          </a:lstStyle>
          <a:p>
            <a:r>
              <a:rPr lang="en-US" dirty="0"/>
              <a:t>What the WRF predicted for radar reflectivity at 1100 MST on Sep 8.</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5383" t="2786" r="2101"/>
          <a:stretch/>
        </p:blipFill>
        <p:spPr>
          <a:xfrm>
            <a:off x="5968767" y="980145"/>
            <a:ext cx="2887881" cy="3911521"/>
          </a:xfrm>
          <a:prstGeom prst="rect">
            <a:avLst/>
          </a:prstGeom>
        </p:spPr>
      </p:pic>
      <p:sp>
        <p:nvSpPr>
          <p:cNvPr id="9" name="TextBox 8"/>
          <p:cNvSpPr txBox="1"/>
          <p:nvPr/>
        </p:nvSpPr>
        <p:spPr>
          <a:xfrm>
            <a:off x="6009358" y="5000174"/>
            <a:ext cx="2806697" cy="830997"/>
          </a:xfrm>
          <a:prstGeom prst="rect">
            <a:avLst/>
          </a:prstGeom>
          <a:noFill/>
        </p:spPr>
        <p:txBody>
          <a:bodyPr wrap="square" rtlCol="0">
            <a:spAutoFit/>
          </a:bodyPr>
          <a:lstStyle>
            <a:defPPr>
              <a:defRPr lang="en-US"/>
            </a:defPPr>
            <a:lvl1pPr algn="ctr">
              <a:defRPr sz="1600">
                <a:latin typeface="Times New Roman" panose="02020603050405020304" pitchFamily="18" charset="0"/>
                <a:cs typeface="Times New Roman" panose="02020603050405020304" pitchFamily="18" charset="0"/>
              </a:defRPr>
            </a:lvl1pPr>
          </a:lstStyle>
          <a:p>
            <a:r>
              <a:rPr lang="en-US" dirty="0"/>
              <a:t>WRF output predicted rain would propagate over Tucson as well on 1200Z on 9 Sep.</a:t>
            </a:r>
          </a:p>
        </p:txBody>
      </p:sp>
      <p:pic>
        <p:nvPicPr>
          <p:cNvPr id="11"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986287"/>
            <a:ext cx="2971800" cy="391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28600" y="5029200"/>
            <a:ext cx="2971800" cy="830997"/>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Enhanced Infrared Satellite image from 1045 UTC 08Sep14 from University of Wisconsin. </a:t>
            </a:r>
          </a:p>
        </p:txBody>
      </p:sp>
    </p:spTree>
    <p:extLst>
      <p:ext uri="{BB962C8B-B14F-4D97-AF65-F5344CB8AC3E}">
        <p14:creationId xmlns:p14="http://schemas.microsoft.com/office/powerpoint/2010/main" val="309429650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54556"/>
            <a:ext cx="7886700" cy="1325563"/>
          </a:xfrm>
        </p:spPr>
        <p:txBody>
          <a:bodyPr>
            <a:normAutofit/>
          </a:bodyPr>
          <a:lstStyle/>
          <a:p>
            <a:pPr algn="ctr"/>
            <a:r>
              <a:rPr lang="en-US" sz="3600" dirty="0">
                <a:solidFill>
                  <a:srgbClr val="0070C0"/>
                </a:solidFill>
                <a:latin typeface="Times New Roman" panose="02020603050405020304" pitchFamily="18" charset="0"/>
                <a:cs typeface="Times New Roman" panose="02020603050405020304" pitchFamily="18" charset="0"/>
              </a:rPr>
              <a:t>Conclusions:</a:t>
            </a:r>
          </a:p>
        </p:txBody>
      </p:sp>
      <p:sp>
        <p:nvSpPr>
          <p:cNvPr id="3" name="Content Placeholder 2"/>
          <p:cNvSpPr>
            <a:spLocks noGrp="1"/>
          </p:cNvSpPr>
          <p:nvPr>
            <p:ph idx="1"/>
          </p:nvPr>
        </p:nvSpPr>
        <p:spPr>
          <a:xfrm>
            <a:off x="628650" y="1480119"/>
            <a:ext cx="8286750" cy="4879975"/>
          </a:xfrm>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   Model validations with satellite and radar products demonstrate skill of the WRF model in predicting the CAPE, precipitable water, wind and total precipitation field conditions during September 2014 flash flood significant event</a:t>
            </a:r>
          </a:p>
          <a:p>
            <a:pPr marL="0" indent="0">
              <a:buNone/>
            </a:pPr>
            <a:r>
              <a:rPr lang="en-US" dirty="0">
                <a:latin typeface="Times New Roman" panose="02020603050405020304" pitchFamily="18" charset="0"/>
                <a:cs typeface="Times New Roman" panose="02020603050405020304" pitchFamily="18" charset="0"/>
              </a:rPr>
              <a:t>•  WRF model run results did a good job at reflecting the actual events that occurred on September 8th, 2014. As model resolution is refined, the model remains stable, and most variables are in agreement with observations</a:t>
            </a:r>
          </a:p>
          <a:p>
            <a:pPr marL="0" indent="0">
              <a:buNone/>
            </a:pPr>
            <a:r>
              <a:rPr lang="en-US" dirty="0">
                <a:latin typeface="Times New Roman" panose="02020603050405020304" pitchFamily="18" charset="0"/>
                <a:cs typeface="Times New Roman" panose="02020603050405020304" pitchFamily="18" charset="0"/>
              </a:rPr>
              <a:t>•  A presence of a major surge event in the Gulf of Baja-California during the simulations period was detected and monitored by the group of Dr. Miguel Lavin from CISSESE –Ensenada, Mexico’s Oceanographic Institute.</a:t>
            </a:r>
          </a:p>
        </p:txBody>
      </p:sp>
    </p:spTree>
    <p:extLst>
      <p:ext uri="{BB962C8B-B14F-4D97-AF65-F5344CB8AC3E}">
        <p14:creationId xmlns:p14="http://schemas.microsoft.com/office/powerpoint/2010/main" val="62634369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325563"/>
          </a:xfrm>
        </p:spPr>
        <p:txBody>
          <a:bodyPr>
            <a:normAutofit/>
          </a:bodyPr>
          <a:lstStyle/>
          <a:p>
            <a:pPr algn="ctr"/>
            <a:r>
              <a:rPr lang="en-US" sz="3600" dirty="0">
                <a:solidFill>
                  <a:srgbClr val="0070C0"/>
                </a:solidFill>
                <a:latin typeface="Times New Roman" panose="02020603050405020304" pitchFamily="18" charset="0"/>
                <a:cs typeface="Times New Roman" panose="02020603050405020304" pitchFamily="18" charset="0"/>
              </a:rPr>
              <a:t>Acknowledgements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Thank you to Dr. Ivanova for being my research advisor, mentor and meteorology professor.</a:t>
            </a:r>
          </a:p>
          <a:p>
            <a:r>
              <a:rPr lang="en-US" dirty="0">
                <a:latin typeface="Times New Roman" panose="02020603050405020304" pitchFamily="18" charset="0"/>
                <a:cs typeface="Times New Roman" panose="02020603050405020304" pitchFamily="18" charset="0"/>
              </a:rPr>
              <a:t>Thank you to the NASA Space Grant program at Embry-Riddle for funding this research opportunity.</a:t>
            </a:r>
          </a:p>
        </p:txBody>
      </p:sp>
    </p:spTree>
    <p:extLst>
      <p:ext uri="{BB962C8B-B14F-4D97-AF65-F5344CB8AC3E}">
        <p14:creationId xmlns:p14="http://schemas.microsoft.com/office/powerpoint/2010/main" val="394015788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3600" dirty="0">
                <a:solidFill>
                  <a:srgbClr val="0070C0"/>
                </a:solidFill>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228600" y="1295400"/>
            <a:ext cx="8915400" cy="4952999"/>
          </a:xfrm>
        </p:spPr>
        <p:txBody>
          <a:bodyPr>
            <a:noAutofit/>
          </a:bodyPr>
          <a:lstStyle/>
          <a:p>
            <a:r>
              <a:rPr lang="en-US" sz="1400" dirty="0">
                <a:latin typeface="Times New Roman" panose="02020603050405020304" pitchFamily="18" charset="0"/>
                <a:cs typeface="Times New Roman" panose="02020603050405020304" pitchFamily="18" charset="0"/>
              </a:rPr>
              <a:t>(2014, September 10). Retrieved January 29, 2019, from https://www.climate.gov/news-features/event-tracker/record-breaking-rain-arizona</a:t>
            </a:r>
          </a:p>
          <a:p>
            <a:r>
              <a:rPr lang="en-US" sz="1400" dirty="0">
                <a:latin typeface="Times New Roman" panose="02020603050405020304" pitchFamily="18" charset="0"/>
                <a:cs typeface="Times New Roman" panose="02020603050405020304" pitchFamily="18" charset="0"/>
              </a:rPr>
              <a:t>Analysis of 2002 and 2003 Warm-Season Precipitation from the North American Monsoon Experiment Event Rain Gauge Network. (n.d.). Retrieved January 29, 2019, from https://journals.ametsoc.org/doi/abs/10.1175/MWR2838.1</a:t>
            </a:r>
          </a:p>
          <a:p>
            <a:r>
              <a:rPr lang="en-US" sz="1400" dirty="0">
                <a:latin typeface="Times New Roman" panose="02020603050405020304" pitchFamily="18" charset="0"/>
                <a:cs typeface="Times New Roman" panose="02020603050405020304" pitchFamily="18" charset="0"/>
              </a:rPr>
              <a:t>Avila, L. A. (2014). </a:t>
            </a:r>
            <a:r>
              <a:rPr lang="en-US" sz="1400" i="1" dirty="0">
                <a:latin typeface="Times New Roman" panose="02020603050405020304" pitchFamily="18" charset="0"/>
                <a:cs typeface="Times New Roman" panose="02020603050405020304" pitchFamily="18" charset="0"/>
              </a:rPr>
              <a:t>Hurricane Norbert </a:t>
            </a:r>
            <a:r>
              <a:rPr lang="en-US" sz="1400" dirty="0">
                <a:latin typeface="Times New Roman" panose="02020603050405020304" pitchFamily="18" charset="0"/>
                <a:cs typeface="Times New Roman" panose="02020603050405020304" pitchFamily="18" charset="0"/>
              </a:rPr>
              <a:t>(Rep. No. EP142014). NOAA/NWS.</a:t>
            </a:r>
          </a:p>
          <a:p>
            <a:r>
              <a:rPr lang="en-US" sz="1400" dirty="0">
                <a:latin typeface="Times New Roman" panose="02020603050405020304" pitchFamily="18" charset="0"/>
                <a:cs typeface="Times New Roman" panose="02020603050405020304" pitchFamily="18" charset="0"/>
              </a:rPr>
              <a:t>Fritz, A. (2014, September 08). Phoenix sees wettest day on record, widespread flooding shuts down interstates. Retrieved January 29, 2019, from https://www.washingtonpost.com/news/capital-weather-gang/wp/2014/09/08/phoenix-sees-wettest-day-on-record-widespread-flooding-shuts-down-interstates/?noredirect=on&amp;utm_term=.5f608fb0d6f1</a:t>
            </a:r>
          </a:p>
          <a:p>
            <a:r>
              <a:rPr lang="en-US" sz="1400" dirty="0">
                <a:latin typeface="Times New Roman" panose="02020603050405020304" pitchFamily="18" charset="0"/>
                <a:cs typeface="Times New Roman" panose="02020603050405020304" pitchFamily="18" charset="0"/>
              </a:rPr>
              <a:t>Multiscale Variability of the Flow during the North American Monsoon Experiment. (n.d.). Retrieved January 29, 2019, from https://journals.ametsoc.org/doi/abs/10.1175/JCLI4087.1</a:t>
            </a:r>
          </a:p>
          <a:p>
            <a:r>
              <a:rPr lang="en-US" sz="1400" dirty="0">
                <a:latin typeface="Times New Roman" panose="02020603050405020304" pitchFamily="18" charset="0"/>
                <a:cs typeface="Times New Roman" panose="02020603050405020304" pitchFamily="18" charset="0"/>
              </a:rPr>
              <a:t>Preliminary Diagnostics from a New Event-Based Precipitation Monitoring System in Support of the North American Monsoon Experiment. (n.d.). Retrieved January 29, 2019, from https://journals.ametsoc.org/doi/abs/10.1175/1525-7541(2003)0042.0.CO;2</a:t>
            </a:r>
          </a:p>
          <a:p>
            <a:r>
              <a:rPr lang="en-US" sz="1400" dirty="0">
                <a:latin typeface="Times New Roman" panose="02020603050405020304" pitchFamily="18" charset="0"/>
                <a:cs typeface="Times New Roman" panose="02020603050405020304" pitchFamily="18" charset="0"/>
              </a:rPr>
              <a:t>Synthesis of Results from the North American Monsoon Experiment (NAME) Process Study. (n.d.). Retrieved January 29, 2019, from https://journals.ametsoc.org/doi/abs/10.1175/JCLI4081.1</a:t>
            </a:r>
          </a:p>
          <a:p>
            <a:r>
              <a:rPr lang="en-US" sz="1400" dirty="0">
                <a:latin typeface="Times New Roman" panose="02020603050405020304" pitchFamily="18" charset="0"/>
                <a:cs typeface="Times New Roman" panose="02020603050405020304" pitchFamily="18" charset="0"/>
              </a:rPr>
              <a:t>The Impact of Ice Phase Cloud Parameterizations on Tropical Cyclone Prediction. (n.d.). Retrieved January 29, 2019, from https://journals.ametsoc.org/doi/abs/10.1175/MWR-D-13-00058.1</a:t>
            </a:r>
          </a:p>
          <a:p>
            <a:pPr marL="0" indent="0">
              <a:buNone/>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51828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931914"/>
            <a:ext cx="7886700" cy="994172"/>
          </a:xfrm>
        </p:spPr>
        <p:txBody>
          <a:bodyPr/>
          <a:lstStyle/>
          <a:p>
            <a:pPr algn="ctr"/>
            <a:r>
              <a:rPr lang="en-US" sz="3600" dirty="0">
                <a:solidFill>
                  <a:srgbClr val="0070C0"/>
                </a:solidFill>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215718803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2025" y="0"/>
            <a:ext cx="7219950" cy="1325563"/>
          </a:xfrm>
        </p:spPr>
        <p:txBody>
          <a:bodyPr>
            <a:normAutofit/>
          </a:bodyPr>
          <a:lstStyle/>
          <a:p>
            <a:pPr algn="ctr"/>
            <a:r>
              <a:rPr lang="en-US" sz="4000" dirty="0">
                <a:solidFill>
                  <a:srgbClr val="0070C0"/>
                </a:solidFill>
                <a:latin typeface="Times New Roman" panose="02020603050405020304" pitchFamily="18" charset="0"/>
                <a:cs typeface="Times New Roman" panose="02020603050405020304" pitchFamily="18" charset="0"/>
              </a:rPr>
              <a:t>Motivation</a:t>
            </a:r>
          </a:p>
        </p:txBody>
      </p:sp>
      <p:sp>
        <p:nvSpPr>
          <p:cNvPr id="3" name="Content Placeholder 2"/>
          <p:cNvSpPr>
            <a:spLocks noGrp="1"/>
          </p:cNvSpPr>
          <p:nvPr>
            <p:ph idx="1"/>
          </p:nvPr>
        </p:nvSpPr>
        <p:spPr>
          <a:xfrm>
            <a:off x="-30480" y="976331"/>
            <a:ext cx="4227098" cy="5604669"/>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Attempt to determine when a flashflood may occur:</a:t>
            </a:r>
          </a:p>
          <a:p>
            <a:pPr lvl="1"/>
            <a:r>
              <a:rPr lang="en-US" sz="2000" dirty="0">
                <a:latin typeface="Times New Roman" panose="02020603050405020304" pitchFamily="18" charset="0"/>
                <a:cs typeface="Times New Roman" panose="02020603050405020304" pitchFamily="18" charset="0"/>
              </a:rPr>
              <a:t>Power companies</a:t>
            </a:r>
          </a:p>
          <a:p>
            <a:pPr lvl="1"/>
            <a:r>
              <a:rPr lang="en-US" sz="2000" dirty="0">
                <a:latin typeface="Times New Roman" panose="02020603050405020304" pitchFamily="18" charset="0"/>
                <a:cs typeface="Times New Roman" panose="02020603050405020304" pitchFamily="18" charset="0"/>
              </a:rPr>
              <a:t>Prepare infrastructure</a:t>
            </a:r>
          </a:p>
          <a:p>
            <a:pPr lvl="1"/>
            <a:r>
              <a:rPr lang="en-US" sz="2000" dirty="0">
                <a:latin typeface="Times New Roman" panose="02020603050405020304" pitchFamily="18" charset="0"/>
                <a:cs typeface="Times New Roman" panose="02020603050405020304" pitchFamily="18" charset="0"/>
              </a:rPr>
              <a:t>Prevent loss of life</a:t>
            </a:r>
          </a:p>
          <a:p>
            <a:r>
              <a:rPr lang="en-US" sz="2400" dirty="0">
                <a:latin typeface="Times New Roman" panose="02020603050405020304" pitchFamily="18" charset="0"/>
                <a:cs typeface="Times New Roman" panose="02020603050405020304" pitchFamily="18" charset="0"/>
              </a:rPr>
              <a:t>Hits close to home: PHX, Chandler, Tucson</a:t>
            </a:r>
          </a:p>
          <a:p>
            <a:r>
              <a:rPr lang="en-US" sz="2400" dirty="0">
                <a:latin typeface="Times New Roman" panose="02020603050405020304" pitchFamily="18" charset="0"/>
                <a:cs typeface="Times New Roman" panose="02020603050405020304" pitchFamily="18" charset="0"/>
              </a:rPr>
              <a:t>Flooding resulted in:</a:t>
            </a:r>
          </a:p>
          <a:p>
            <a:pPr lvl="1"/>
            <a:r>
              <a:rPr lang="en-US" sz="2000" dirty="0">
                <a:latin typeface="Times New Roman" panose="02020603050405020304" pitchFamily="18" charset="0"/>
                <a:cs typeface="Times New Roman" panose="02020603050405020304" pitchFamily="18" charset="0"/>
              </a:rPr>
              <a:t>2 deaths</a:t>
            </a:r>
          </a:p>
          <a:p>
            <a:pPr lvl="1"/>
            <a:r>
              <a:rPr lang="en-US" sz="2000" dirty="0">
                <a:latin typeface="Times New Roman" panose="02020603050405020304" pitchFamily="18" charset="0"/>
                <a:cs typeface="Times New Roman" panose="02020603050405020304" pitchFamily="18" charset="0"/>
              </a:rPr>
              <a:t>200 destroyed homes</a:t>
            </a:r>
          </a:p>
          <a:p>
            <a:pPr lvl="1"/>
            <a:r>
              <a:rPr lang="en-US" sz="2000" dirty="0">
                <a:latin typeface="Times New Roman" panose="02020603050405020304" pitchFamily="18" charset="0"/>
                <a:cs typeface="Times New Roman" panose="02020603050405020304" pitchFamily="18" charset="0"/>
              </a:rPr>
              <a:t>Total property damage in excess of $100 million</a:t>
            </a:r>
          </a:p>
          <a:p>
            <a:r>
              <a:rPr lang="en-US" sz="2400" dirty="0">
                <a:latin typeface="Times New Roman" panose="02020603050405020304" pitchFamily="18" charset="0"/>
                <a:cs typeface="Times New Roman" panose="02020603050405020304" pitchFamily="18" charset="0"/>
              </a:rPr>
              <a:t>Records broken:</a:t>
            </a:r>
          </a:p>
          <a:p>
            <a:pPr lvl="1"/>
            <a:r>
              <a:rPr lang="en-US" sz="2000" dirty="0">
                <a:latin typeface="Times New Roman" panose="02020603050405020304" pitchFamily="18" charset="0"/>
                <a:cs typeface="Times New Roman" panose="02020603050405020304" pitchFamily="18" charset="0"/>
              </a:rPr>
              <a:t>Most rainfall in single day in PHX</a:t>
            </a:r>
          </a:p>
          <a:p>
            <a:pPr lvl="1"/>
            <a:r>
              <a:rPr lang="en-US" sz="2000" dirty="0">
                <a:latin typeface="Times New Roman" panose="02020603050405020304" pitchFamily="18" charset="0"/>
                <a:cs typeface="Times New Roman" panose="02020603050405020304" pitchFamily="18" charset="0"/>
              </a:rPr>
              <a:t>2</a:t>
            </a:r>
            <a:r>
              <a:rPr lang="en-US" sz="2000" baseline="30000" dirty="0">
                <a:latin typeface="Times New Roman" panose="02020603050405020304" pitchFamily="18" charset="0"/>
                <a:cs typeface="Times New Roman" panose="02020603050405020304" pitchFamily="18" charset="0"/>
              </a:rPr>
              <a:t>nd</a:t>
            </a:r>
            <a:r>
              <a:rPr lang="en-US" sz="2000" dirty="0">
                <a:latin typeface="Times New Roman" panose="02020603050405020304" pitchFamily="18" charset="0"/>
                <a:cs typeface="Times New Roman" panose="02020603050405020304" pitchFamily="18" charset="0"/>
              </a:rPr>
              <a:t> wettest PHX September in AZ history</a:t>
            </a:r>
          </a:p>
        </p:txBody>
      </p:sp>
      <p:pic>
        <p:nvPicPr>
          <p:cNvPr id="6" name="Picture 5">
            <a:extLst>
              <a:ext uri="{FF2B5EF4-FFF2-40B4-BE49-F238E27FC236}">
                <a16:creationId xmlns:a16="http://schemas.microsoft.com/office/drawing/2014/main" id="{B1930785-E131-46D3-8567-FEAF62FAA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619" y="1562100"/>
            <a:ext cx="4779181" cy="3733800"/>
          </a:xfrm>
          <a:prstGeom prst="rect">
            <a:avLst/>
          </a:prstGeom>
        </p:spPr>
      </p:pic>
      <p:sp>
        <p:nvSpPr>
          <p:cNvPr id="7" name="TextBox 6">
            <a:extLst>
              <a:ext uri="{FF2B5EF4-FFF2-40B4-BE49-F238E27FC236}">
                <a16:creationId xmlns:a16="http://schemas.microsoft.com/office/drawing/2014/main" id="{1EFD7CD2-0025-4959-8957-AAC90016E262}"/>
              </a:ext>
            </a:extLst>
          </p:cNvPr>
          <p:cNvSpPr txBox="1"/>
          <p:nvPr/>
        </p:nvSpPr>
        <p:spPr>
          <a:xfrm>
            <a:off x="4196618" y="5306988"/>
            <a:ext cx="4779181" cy="553998"/>
          </a:xfrm>
          <a:prstGeom prst="rect">
            <a:avLst/>
          </a:prstGeom>
          <a:noFill/>
        </p:spPr>
        <p:txBody>
          <a:bodyPr wrap="square" rtlCol="0">
            <a:spAutoFit/>
          </a:bodyPr>
          <a:lstStyle/>
          <a:p>
            <a:pPr algn="ctr"/>
            <a:r>
              <a:rPr lang="en-US" sz="1000" b="1" dirty="0">
                <a:latin typeface="Times New Roman" panose="02020603050405020304" pitchFamily="18" charset="0"/>
                <a:cs typeface="Times New Roman" panose="02020603050405020304" pitchFamily="18" charset="0"/>
              </a:rPr>
              <a:t>Cars were stuck in flood waters on Interstate 10 east at 43rd Ave. after monsoon rains flooded the freeway in Phoenix Sept. 8, 2014. </a:t>
            </a:r>
            <a:r>
              <a:rPr lang="en-US" sz="1000" i="1" dirty="0">
                <a:latin typeface="Times New Roman" panose="02020603050405020304" pitchFamily="18" charset="0"/>
                <a:cs typeface="Times New Roman" panose="02020603050405020304" pitchFamily="18" charset="0"/>
              </a:rPr>
              <a:t>(Photo: Michael Chow/The Republic)</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88803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45203" y="87873"/>
            <a:ext cx="7886700" cy="1131327"/>
          </a:xfrm>
        </p:spPr>
        <p:txBody>
          <a:bodyPr>
            <a:normAutofit/>
          </a:bodyPr>
          <a:lstStyle/>
          <a:p>
            <a:pPr algn="ctr"/>
            <a:r>
              <a:rPr lang="en-US" sz="4000" dirty="0">
                <a:solidFill>
                  <a:srgbClr val="0070C0"/>
                </a:solidFill>
                <a:latin typeface="Times New Roman" panose="02020603050405020304" pitchFamily="18" charset="0"/>
                <a:cs typeface="Times New Roman" panose="02020603050405020304" pitchFamily="18" charset="0"/>
              </a:rPr>
              <a:t>Research Objectives</a:t>
            </a:r>
          </a:p>
        </p:txBody>
      </p:sp>
      <p:sp>
        <p:nvSpPr>
          <p:cNvPr id="15" name="TextBox 14"/>
          <p:cNvSpPr txBox="1"/>
          <p:nvPr/>
        </p:nvSpPr>
        <p:spPr>
          <a:xfrm>
            <a:off x="0" y="990600"/>
            <a:ext cx="5817770" cy="5663089"/>
          </a:xfrm>
          <a:prstGeom prst="rect">
            <a:avLst/>
          </a:prstGeom>
          <a:noFill/>
        </p:spPr>
        <p:txBody>
          <a:bodyPr wrap="square" rtlCol="0">
            <a:spAutoFit/>
          </a:bodyPr>
          <a:lstStyle/>
          <a:p>
            <a:pPr marL="342900" indent="-342900">
              <a:spcAft>
                <a:spcPts val="115"/>
              </a:spcAf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To more accurately predict major moisture surges and flooding events in AZ using:</a:t>
            </a:r>
          </a:p>
          <a:p>
            <a:pPr marL="800100" lvl="1" indent="-342900">
              <a:spcAft>
                <a:spcPts val="115"/>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Weather Research Forecasting Model (WRF)</a:t>
            </a:r>
          </a:p>
          <a:p>
            <a:pPr marL="800100" lvl="1" indent="-342900">
              <a:spcAft>
                <a:spcPts val="115"/>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Sea Surface Temperature (SST) </a:t>
            </a:r>
          </a:p>
          <a:p>
            <a:pPr marL="800100" lvl="1" indent="-342900">
              <a:spcAft>
                <a:spcPts val="115"/>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Tropical Cyclone Development</a:t>
            </a:r>
          </a:p>
          <a:p>
            <a:pPr marL="800100" lvl="1" indent="-342900">
              <a:spcAft>
                <a:spcPts val="115"/>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Thunderstorm Development in Northwestern Mexico Monsoonal flow</a:t>
            </a:r>
          </a:p>
          <a:p>
            <a:pPr marL="800100" lvl="1" indent="-342900">
              <a:spcAft>
                <a:spcPts val="115"/>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Low pressure locations</a:t>
            </a:r>
          </a:p>
          <a:p>
            <a:pPr marL="342900" indent="-342900">
              <a:spcAft>
                <a:spcPts val="115"/>
              </a:spcAf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Simulate the Boundary Layer in AZ Prior and during the flash flood of 2014</a:t>
            </a:r>
          </a:p>
          <a:p>
            <a:pPr marL="800100" lvl="1" indent="-342900">
              <a:spcAft>
                <a:spcPts val="115"/>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Vorticity</a:t>
            </a:r>
          </a:p>
          <a:p>
            <a:pPr marL="800100" lvl="1" indent="-342900">
              <a:spcAft>
                <a:spcPts val="115"/>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U/V Components of the Wind</a:t>
            </a:r>
          </a:p>
          <a:p>
            <a:pPr marL="800100" lvl="1" indent="-342900">
              <a:spcAft>
                <a:spcPts val="115"/>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MR</a:t>
            </a:r>
          </a:p>
          <a:p>
            <a:pPr marL="800100" lvl="1" indent="-342900">
              <a:spcAft>
                <a:spcPts val="115"/>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Potential Temperature</a:t>
            </a:r>
          </a:p>
          <a:p>
            <a:pPr marL="800100" lvl="1" indent="-342900">
              <a:spcAft>
                <a:spcPts val="115"/>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CAPE/CIN</a:t>
            </a:r>
            <a:endParaRPr lang="en-US" dirty="0">
              <a:solidFill>
                <a:prstClr val="black"/>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solidFill>
                <a:prstClr val="black"/>
              </a:solidFill>
              <a:latin typeface="Times New Roman" panose="02020603050405020304" pitchFamily="18" charset="0"/>
              <a:cs typeface="Times New Roman" panose="02020603050405020304" pitchFamily="18" charset="0"/>
            </a:endParaRPr>
          </a:p>
          <a:p>
            <a:endParaRPr lang="en-US" dirty="0">
              <a:solidFill>
                <a:prstClr val="black"/>
              </a:solidFill>
              <a:latin typeface="Times New Roman" panose="02020603050405020304" pitchFamily="18" charset="0"/>
              <a:cs typeface="Times New Roman" panose="02020603050405020304" pitchFamily="18" charset="0"/>
            </a:endParaRPr>
          </a:p>
        </p:txBody>
      </p:sp>
      <p:pic>
        <p:nvPicPr>
          <p:cNvPr id="2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17770" y="1943919"/>
            <a:ext cx="3139876" cy="297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817770" y="4942384"/>
            <a:ext cx="3139876" cy="900246"/>
          </a:xfrm>
          <a:prstGeom prst="rect">
            <a:avLst/>
          </a:prstGeom>
          <a:noFill/>
        </p:spPr>
        <p:txBody>
          <a:bodyPr wrap="square" rtlCol="0">
            <a:spAutoFit/>
          </a:bodyPr>
          <a:lstStyle/>
          <a:p>
            <a:pPr algn="ctr"/>
            <a:r>
              <a:rPr lang="en-US" sz="1050" b="1" dirty="0">
                <a:latin typeface="Times New Roman" panose="02020603050405020304" pitchFamily="18" charset="0"/>
                <a:cs typeface="Times New Roman" panose="02020603050405020304" pitchFamily="18" charset="0"/>
              </a:rPr>
              <a:t>Laura Moravek carries her granddaughter, Alyssa Guarino, in a pool as they walk through the flooded road of South Allen, just east of Stapley Drive in Mesa on Tuesday, September 9, 2014. </a:t>
            </a:r>
            <a:r>
              <a:rPr lang="en-US" sz="1050" i="1" dirty="0">
                <a:latin typeface="Times New Roman" panose="02020603050405020304" pitchFamily="18" charset="0"/>
                <a:cs typeface="Times New Roman" panose="02020603050405020304" pitchFamily="18" charset="0"/>
              </a:rPr>
              <a:t>(Photo: David Wallace/The Republic)</a:t>
            </a:r>
            <a:endParaRPr lang="en-US" sz="11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972992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56754"/>
            <a:ext cx="7886700" cy="854071"/>
          </a:xfrm>
        </p:spPr>
        <p:txBody>
          <a:bodyPr>
            <a:normAutofit/>
          </a:bodyPr>
          <a:lstStyle/>
          <a:p>
            <a:pPr algn="ctr"/>
            <a:r>
              <a:rPr lang="en-US" sz="3600" dirty="0">
                <a:solidFill>
                  <a:srgbClr val="0070C0"/>
                </a:solidFill>
                <a:latin typeface="Times New Roman" panose="02020603050405020304" pitchFamily="18" charset="0"/>
                <a:cs typeface="Times New Roman" panose="02020603050405020304" pitchFamily="18" charset="0"/>
              </a:rPr>
              <a:t>WRF setup 6 Sep - 9 Sep, 2014</a:t>
            </a:r>
          </a:p>
        </p:txBody>
      </p:sp>
      <p:sp>
        <p:nvSpPr>
          <p:cNvPr id="3" name="Content Placeholder 2"/>
          <p:cNvSpPr>
            <a:spLocks noGrp="1"/>
          </p:cNvSpPr>
          <p:nvPr>
            <p:ph idx="1"/>
          </p:nvPr>
        </p:nvSpPr>
        <p:spPr>
          <a:xfrm>
            <a:off x="628650" y="1143000"/>
            <a:ext cx="8286750" cy="5562600"/>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The Advanced Research Weather Research and Forecasting mesoscale model (ARW-WRF), version 4.0.1, was implemented for a case study of 8th September 2014</a:t>
            </a:r>
          </a:p>
          <a:p>
            <a:r>
              <a:rPr lang="en-US" dirty="0">
                <a:latin typeface="Times New Roman" panose="02020603050405020304" pitchFamily="18" charset="0"/>
                <a:cs typeface="Times New Roman" panose="02020603050405020304" pitchFamily="18" charset="0"/>
              </a:rPr>
              <a:t>Second nest centered over Central AZ, third nest centered over Chandler, AZ, 10 km grid resolution.</a:t>
            </a:r>
          </a:p>
          <a:p>
            <a:r>
              <a:rPr lang="en-US" dirty="0">
                <a:latin typeface="Times New Roman" panose="02020603050405020304" pitchFamily="18" charset="0"/>
                <a:cs typeface="Times New Roman" panose="02020603050405020304" pitchFamily="18" charset="0"/>
              </a:rPr>
              <a:t>Outer domain centered over southwestern U.S. with a 30km grid resolution includes a large region of the southwestern U.S. extending offshore Baja-California </a:t>
            </a:r>
          </a:p>
          <a:p>
            <a:r>
              <a:rPr lang="en-US" dirty="0">
                <a:latin typeface="Times New Roman" panose="02020603050405020304" pitchFamily="18" charset="0"/>
                <a:cs typeface="Times New Roman" panose="02020603050405020304" pitchFamily="18" charset="0"/>
              </a:rPr>
              <a:t>A Rapid Update Cycle (RUC) land-surface model was used for topographical features</a:t>
            </a:r>
          </a:p>
          <a:p>
            <a:r>
              <a:rPr lang="en-US" dirty="0">
                <a:latin typeface="Times New Roman" panose="02020603050405020304" pitchFamily="18" charset="0"/>
                <a:cs typeface="Times New Roman" panose="02020603050405020304" pitchFamily="18" charset="0"/>
              </a:rPr>
              <a:t>Data assimilation and two-way nesting procedures were executed</a:t>
            </a:r>
          </a:p>
          <a:p>
            <a:r>
              <a:rPr lang="en-US" dirty="0">
                <a:latin typeface="Times New Roman" panose="02020603050405020304" pitchFamily="18" charset="0"/>
                <a:cs typeface="Times New Roman" panose="02020603050405020304" pitchFamily="18" charset="0"/>
              </a:rPr>
              <a:t>Features of the boundary layer thermodynamic profiles, such as wind or hydrometeors, Convective Available Potential Energy (CAPE), and circulation were simulated and compared with satellite, radar, radiosonde and other forecast products</a:t>
            </a:r>
          </a:p>
          <a:p>
            <a:r>
              <a:rPr lang="en-US" dirty="0">
                <a:latin typeface="Times New Roman" panose="02020603050405020304" pitchFamily="18" charset="0"/>
                <a:cs typeface="Times New Roman" panose="02020603050405020304" pitchFamily="18" charset="0"/>
              </a:rPr>
              <a:t>A convective parameterization was used with specification of entrainment and comprehensive microphysics.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81184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88" y="365129"/>
            <a:ext cx="3833693" cy="1325563"/>
          </a:xfrm>
        </p:spPr>
        <p:txBody>
          <a:bodyPr>
            <a:normAutofit/>
          </a:bodyPr>
          <a:lstStyle/>
          <a:p>
            <a:pPr algn="ctr"/>
            <a:r>
              <a:rPr lang="en-US" sz="3600" dirty="0">
                <a:solidFill>
                  <a:srgbClr val="0070C0"/>
                </a:solidFill>
                <a:latin typeface="Times New Roman" panose="02020603050405020304" pitchFamily="18" charset="0"/>
                <a:cs typeface="Times New Roman" panose="02020603050405020304" pitchFamily="18" charset="0"/>
              </a:rPr>
              <a:t>2014 Monsoon Season</a:t>
            </a:r>
          </a:p>
        </p:txBody>
      </p:sp>
      <p:sp>
        <p:nvSpPr>
          <p:cNvPr id="3" name="Content Placeholder 2"/>
          <p:cNvSpPr>
            <a:spLocks noGrp="1"/>
          </p:cNvSpPr>
          <p:nvPr>
            <p:ph idx="1"/>
          </p:nvPr>
        </p:nvSpPr>
        <p:spPr>
          <a:xfrm>
            <a:off x="628688" y="1825625"/>
            <a:ext cx="3833693" cy="4351338"/>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15 June 2014 – 30 Oct 2014</a:t>
            </a:r>
          </a:p>
          <a:p>
            <a:r>
              <a:rPr lang="en-US" dirty="0">
                <a:latin typeface="Times New Roman" panose="02020603050405020304" pitchFamily="18" charset="0"/>
                <a:cs typeface="Times New Roman" panose="02020603050405020304" pitchFamily="18" charset="0"/>
              </a:rPr>
              <a:t>Cumulative rainfall of 6.34 inches in AZ</a:t>
            </a:r>
          </a:p>
          <a:p>
            <a:pPr lvl="1"/>
            <a:r>
              <a:rPr lang="en-US" dirty="0">
                <a:latin typeface="Times New Roman" panose="02020603050405020304" pitchFamily="18" charset="0"/>
                <a:cs typeface="Times New Roman" panose="02020603050405020304" pitchFamily="18" charset="0"/>
              </a:rPr>
              <a:t>Avg monsoon rainfall is 2.71 inches</a:t>
            </a:r>
          </a:p>
          <a:p>
            <a:r>
              <a:rPr lang="en-US" dirty="0">
                <a:latin typeface="Times New Roman" panose="02020603050405020304" pitchFamily="18" charset="0"/>
                <a:cs typeface="Times New Roman" panose="02020603050405020304" pitchFamily="18" charset="0"/>
              </a:rPr>
              <a:t>Wettest September since 1939</a:t>
            </a:r>
          </a:p>
          <a:p>
            <a:r>
              <a:rPr lang="en-US" dirty="0">
                <a:latin typeface="Times New Roman" panose="02020603050405020304" pitchFamily="18" charset="0"/>
                <a:cs typeface="Times New Roman" panose="02020603050405020304" pitchFamily="18" charset="0"/>
              </a:rPr>
              <a:t>Influenced by moisture surge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5800" y="365204"/>
            <a:ext cx="2219873" cy="170054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6765" y="365204"/>
            <a:ext cx="2194416" cy="170054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1521" y="2151839"/>
            <a:ext cx="2187420" cy="169403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7053" y="2120503"/>
            <a:ext cx="2253839" cy="173889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5627" y="3911962"/>
            <a:ext cx="2300720" cy="1774134"/>
          </a:xfrm>
          <a:prstGeom prst="rect">
            <a:avLst/>
          </a:prstGeom>
        </p:spPr>
      </p:pic>
      <p:sp>
        <p:nvSpPr>
          <p:cNvPr id="10" name="TextBox 9"/>
          <p:cNvSpPr txBox="1"/>
          <p:nvPr/>
        </p:nvSpPr>
        <p:spPr>
          <a:xfrm>
            <a:off x="5175729" y="1746189"/>
            <a:ext cx="617477" cy="369332"/>
          </a:xfrm>
          <a:prstGeom prst="rect">
            <a:avLst/>
          </a:prstGeom>
          <a:noFill/>
        </p:spPr>
        <p:txBody>
          <a:bodyPr wrap="none" rtlCol="0">
            <a:spAutoFit/>
          </a:bodyPr>
          <a:lstStyle/>
          <a:p>
            <a:r>
              <a:rPr lang="en-US" dirty="0">
                <a:solidFill>
                  <a:prstClr val="black"/>
                </a:solidFill>
              </a:rPr>
              <a:t>June</a:t>
            </a:r>
          </a:p>
        </p:txBody>
      </p:sp>
      <p:sp>
        <p:nvSpPr>
          <p:cNvPr id="11" name="TextBox 10"/>
          <p:cNvSpPr txBox="1"/>
          <p:nvPr/>
        </p:nvSpPr>
        <p:spPr>
          <a:xfrm>
            <a:off x="7711962" y="1746189"/>
            <a:ext cx="537327" cy="369332"/>
          </a:xfrm>
          <a:prstGeom prst="rect">
            <a:avLst/>
          </a:prstGeom>
          <a:noFill/>
        </p:spPr>
        <p:txBody>
          <a:bodyPr wrap="none" rtlCol="0">
            <a:spAutoFit/>
          </a:bodyPr>
          <a:lstStyle/>
          <a:p>
            <a:r>
              <a:rPr lang="en-US" dirty="0">
                <a:solidFill>
                  <a:prstClr val="black"/>
                </a:solidFill>
              </a:rPr>
              <a:t>July</a:t>
            </a:r>
          </a:p>
        </p:txBody>
      </p:sp>
      <p:sp>
        <p:nvSpPr>
          <p:cNvPr id="12" name="TextBox 11"/>
          <p:cNvSpPr txBox="1"/>
          <p:nvPr/>
        </p:nvSpPr>
        <p:spPr>
          <a:xfrm>
            <a:off x="5210193" y="3435358"/>
            <a:ext cx="548548" cy="369332"/>
          </a:xfrm>
          <a:prstGeom prst="rect">
            <a:avLst/>
          </a:prstGeom>
          <a:noFill/>
        </p:spPr>
        <p:txBody>
          <a:bodyPr wrap="none" rtlCol="0">
            <a:spAutoFit/>
          </a:bodyPr>
          <a:lstStyle/>
          <a:p>
            <a:r>
              <a:rPr lang="en-US" dirty="0">
                <a:solidFill>
                  <a:prstClr val="black"/>
                </a:solidFill>
              </a:rPr>
              <a:t>Aug</a:t>
            </a:r>
          </a:p>
        </p:txBody>
      </p:sp>
      <p:sp>
        <p:nvSpPr>
          <p:cNvPr id="13" name="TextBox 12"/>
          <p:cNvSpPr txBox="1"/>
          <p:nvPr/>
        </p:nvSpPr>
        <p:spPr>
          <a:xfrm>
            <a:off x="7716770" y="3530421"/>
            <a:ext cx="527709" cy="369332"/>
          </a:xfrm>
          <a:prstGeom prst="rect">
            <a:avLst/>
          </a:prstGeom>
          <a:noFill/>
        </p:spPr>
        <p:txBody>
          <a:bodyPr wrap="none" rtlCol="0">
            <a:spAutoFit/>
          </a:bodyPr>
          <a:lstStyle/>
          <a:p>
            <a:r>
              <a:rPr lang="en-US" dirty="0">
                <a:solidFill>
                  <a:prstClr val="black"/>
                </a:solidFill>
              </a:rPr>
              <a:t>Sep</a:t>
            </a:r>
          </a:p>
        </p:txBody>
      </p:sp>
      <p:sp>
        <p:nvSpPr>
          <p:cNvPr id="14" name="TextBox 13"/>
          <p:cNvSpPr txBox="1"/>
          <p:nvPr/>
        </p:nvSpPr>
        <p:spPr>
          <a:xfrm>
            <a:off x="6650147" y="5336282"/>
            <a:ext cx="511679" cy="369332"/>
          </a:xfrm>
          <a:prstGeom prst="rect">
            <a:avLst/>
          </a:prstGeom>
          <a:noFill/>
        </p:spPr>
        <p:txBody>
          <a:bodyPr wrap="none" rtlCol="0">
            <a:spAutoFit/>
          </a:bodyPr>
          <a:lstStyle/>
          <a:p>
            <a:r>
              <a:rPr lang="en-US" dirty="0">
                <a:solidFill>
                  <a:prstClr val="black"/>
                </a:solidFill>
              </a:rPr>
              <a:t>Oct</a:t>
            </a:r>
          </a:p>
        </p:txBody>
      </p:sp>
      <p:sp>
        <p:nvSpPr>
          <p:cNvPr id="15" name="Oval 14"/>
          <p:cNvSpPr/>
          <p:nvPr/>
        </p:nvSpPr>
        <p:spPr>
          <a:xfrm>
            <a:off x="7750153" y="2785799"/>
            <a:ext cx="612389" cy="82616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4468674" y="5767859"/>
            <a:ext cx="4613997" cy="461665"/>
          </a:xfrm>
          <a:prstGeom prst="rect">
            <a:avLst/>
          </a:prstGeom>
          <a:noFill/>
        </p:spPr>
        <p:txBody>
          <a:bodyPr wrap="square" rtlCol="0">
            <a:spAutoFit/>
          </a:bodyPr>
          <a:lstStyle/>
          <a:p>
            <a:pPr algn="ctr"/>
            <a:r>
              <a:rPr lang="en-US" sz="1200" dirty="0">
                <a:solidFill>
                  <a:prstClr val="black"/>
                </a:solidFill>
                <a:latin typeface="Times New Roman" panose="02020603050405020304" pitchFamily="18" charset="0"/>
                <a:cs typeface="Times New Roman" panose="02020603050405020304" pitchFamily="18" charset="0"/>
              </a:rPr>
              <a:t>Monthly observed precipitation accumulation images taken from the NWS Advanced Hydrologic Prediction Service. </a:t>
            </a:r>
          </a:p>
        </p:txBody>
      </p:sp>
    </p:spTree>
    <p:extLst>
      <p:ext uri="{BB962C8B-B14F-4D97-AF65-F5344CB8AC3E}">
        <p14:creationId xmlns:p14="http://schemas.microsoft.com/office/powerpoint/2010/main" val="330184238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0070C0"/>
                </a:solidFill>
                <a:latin typeface="Times New Roman" panose="02020603050405020304" pitchFamily="18" charset="0"/>
                <a:cs typeface="Times New Roman" panose="02020603050405020304" pitchFamily="18" charset="0"/>
              </a:rPr>
              <a:t>Tropical Cyclone: Hurricane Norbert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64" y="1857709"/>
            <a:ext cx="3612169" cy="4351338"/>
          </a:xfrm>
        </p:spPr>
      </p:pic>
      <p:sp>
        <p:nvSpPr>
          <p:cNvPr id="5" name="TextBox 4"/>
          <p:cNvSpPr txBox="1"/>
          <p:nvPr/>
        </p:nvSpPr>
        <p:spPr>
          <a:xfrm>
            <a:off x="628650" y="6211714"/>
            <a:ext cx="3612183" cy="646331"/>
          </a:xfrm>
          <a:prstGeom prst="rect">
            <a:avLst/>
          </a:prstGeom>
          <a:noFill/>
        </p:spPr>
        <p:txBody>
          <a:bodyPr wrap="square" rtlCol="0">
            <a:spAutoFit/>
          </a:bodyPr>
          <a:lstStyle/>
          <a:p>
            <a:pPr algn="ctr"/>
            <a:r>
              <a:rPr lang="en-US" sz="1200" dirty="0">
                <a:solidFill>
                  <a:prstClr val="black"/>
                </a:solidFill>
                <a:latin typeface="Times New Roman" panose="02020603050405020304" pitchFamily="18" charset="0"/>
                <a:cs typeface="Times New Roman" panose="02020603050405020304" pitchFamily="18" charset="0"/>
              </a:rPr>
              <a:t>Track of Hurricane Norbert along with their categories, Sep 2014. Dissipated near northern Baja California and moist remnant rain bands propagated into SW AZ.</a:t>
            </a:r>
          </a:p>
        </p:txBody>
      </p:sp>
      <p:grpSp>
        <p:nvGrpSpPr>
          <p:cNvPr id="6" name="Group 5"/>
          <p:cNvGrpSpPr/>
          <p:nvPr/>
        </p:nvGrpSpPr>
        <p:grpSpPr>
          <a:xfrm>
            <a:off x="4800060" y="1857733"/>
            <a:ext cx="3449025" cy="4959106"/>
            <a:chOff x="7702938" y="2263124"/>
            <a:chExt cx="3733885" cy="4231311"/>
          </a:xfrm>
        </p:grpSpPr>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2938" y="2263124"/>
              <a:ext cx="3733885" cy="368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702938" y="5942959"/>
              <a:ext cx="3733885" cy="551476"/>
            </a:xfrm>
            <a:prstGeom prst="rect">
              <a:avLst/>
            </a:prstGeom>
            <a:noFill/>
          </p:spPr>
          <p:txBody>
            <a:bodyPr wrap="square" rtlCol="0">
              <a:spAutoFit/>
            </a:bodyPr>
            <a:lstStyle/>
            <a:p>
              <a:pPr algn="ctr"/>
              <a:r>
                <a:rPr lang="en-US" sz="1200" dirty="0">
                  <a:solidFill>
                    <a:prstClr val="black"/>
                  </a:solidFill>
                  <a:latin typeface="Times New Roman" panose="02020603050405020304" pitchFamily="18" charset="0"/>
                  <a:cs typeface="Times New Roman" panose="02020603050405020304" pitchFamily="18" charset="0"/>
                </a:rPr>
                <a:t>Visible / IR composite satellite photo of the western US, courtesy of the Naval Research Laboratory.  Taken at 8:30 am MST on 9/8/2014. </a:t>
              </a:r>
            </a:p>
          </p:txBody>
        </p:sp>
      </p:grpSp>
    </p:spTree>
    <p:extLst>
      <p:ext uri="{BB962C8B-B14F-4D97-AF65-F5344CB8AC3E}">
        <p14:creationId xmlns:p14="http://schemas.microsoft.com/office/powerpoint/2010/main" val="263669314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8101"/>
            <a:ext cx="7886700" cy="1325563"/>
          </a:xfrm>
        </p:spPr>
        <p:txBody>
          <a:bodyPr>
            <a:normAutofit/>
          </a:bodyPr>
          <a:lstStyle/>
          <a:p>
            <a:r>
              <a:rPr lang="en-US" sz="3600" dirty="0">
                <a:solidFill>
                  <a:srgbClr val="0070C0"/>
                </a:solidFill>
                <a:latin typeface="Times New Roman" panose="02020603050405020304" pitchFamily="18" charset="0"/>
                <a:cs typeface="Times New Roman" panose="02020603050405020304" pitchFamily="18" charset="0"/>
              </a:rPr>
              <a:t>      Moisture Surges</a:t>
            </a:r>
          </a:p>
        </p:txBody>
      </p:sp>
      <p:sp>
        <p:nvSpPr>
          <p:cNvPr id="3" name="Content Placeholder 2"/>
          <p:cNvSpPr>
            <a:spLocks noGrp="1"/>
          </p:cNvSpPr>
          <p:nvPr>
            <p:ph idx="1"/>
          </p:nvPr>
        </p:nvSpPr>
        <p:spPr>
          <a:xfrm>
            <a:off x="218983" y="1343664"/>
            <a:ext cx="5154320" cy="4422775"/>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Minor surge:</a:t>
            </a:r>
          </a:p>
          <a:p>
            <a:pPr lvl="1"/>
            <a:r>
              <a:rPr lang="en-US" dirty="0">
                <a:latin typeface="Times New Roman" panose="02020603050405020304" pitchFamily="18" charset="0"/>
                <a:cs typeface="Times New Roman" panose="02020603050405020304" pitchFamily="18" charset="0"/>
              </a:rPr>
              <a:t>Moist southerly flow pushes into Arizona</a:t>
            </a:r>
          </a:p>
          <a:p>
            <a:pPr lvl="1"/>
            <a:r>
              <a:rPr lang="en-US" dirty="0">
                <a:latin typeface="Times New Roman" panose="02020603050405020304" pitchFamily="18" charset="0"/>
                <a:cs typeface="Times New Roman" panose="02020603050405020304" pitchFamily="18" charset="0"/>
              </a:rPr>
              <a:t>Enhances potential for convection</a:t>
            </a:r>
          </a:p>
          <a:p>
            <a:pPr lvl="1"/>
            <a:r>
              <a:rPr lang="en-US" dirty="0">
                <a:latin typeface="Times New Roman" panose="02020603050405020304" pitchFamily="18" charset="0"/>
                <a:cs typeface="Times New Roman" panose="02020603050405020304" pitchFamily="18" charset="0"/>
              </a:rPr>
              <a:t>Enhances thunderstorm potential</a:t>
            </a:r>
          </a:p>
          <a:p>
            <a:pPr lvl="1"/>
            <a:r>
              <a:rPr lang="en-US" dirty="0">
                <a:latin typeface="Times New Roman" panose="02020603050405020304" pitchFamily="18" charset="0"/>
                <a:cs typeface="Times New Roman" panose="02020603050405020304" pitchFamily="18" charset="0"/>
              </a:rPr>
              <a:t>Results in flooding</a:t>
            </a:r>
          </a:p>
          <a:p>
            <a:r>
              <a:rPr lang="en-US" dirty="0">
                <a:latin typeface="Times New Roman" panose="02020603050405020304" pitchFamily="18" charset="0"/>
                <a:cs typeface="Times New Roman" panose="02020603050405020304" pitchFamily="18" charset="0"/>
              </a:rPr>
              <a:t>Major Surge</a:t>
            </a:r>
          </a:p>
          <a:p>
            <a:pPr lvl="1"/>
            <a:r>
              <a:rPr lang="en-US" dirty="0">
                <a:latin typeface="Times New Roman" panose="02020603050405020304" pitchFamily="18" charset="0"/>
                <a:cs typeface="Times New Roman" panose="02020603050405020304" pitchFamily="18" charset="0"/>
              </a:rPr>
              <a:t>Needs additional trigger (usually tropical cyclone)</a:t>
            </a:r>
          </a:p>
          <a:p>
            <a:pPr lvl="1"/>
            <a:r>
              <a:rPr lang="en-US" dirty="0">
                <a:latin typeface="Times New Roman" panose="02020603050405020304" pitchFamily="18" charset="0"/>
                <a:cs typeface="Times New Roman" panose="02020603050405020304" pitchFamily="18" charset="0"/>
              </a:rPr>
              <a:t>E Pacific trop cyclone enhances SSW flow from Gulf</a:t>
            </a:r>
          </a:p>
          <a:p>
            <a:pPr lvl="1"/>
            <a:r>
              <a:rPr lang="en-US" dirty="0">
                <a:latin typeface="Times New Roman" panose="02020603050405020304" pitchFamily="18" charset="0"/>
                <a:cs typeface="Times New Roman" panose="02020603050405020304" pitchFamily="18" charset="0"/>
              </a:rPr>
              <a:t>Causes more wind convergence is desert SW</a:t>
            </a:r>
          </a:p>
        </p:txBody>
      </p:sp>
      <p:pic>
        <p:nvPicPr>
          <p:cNvPr id="4" name="Picture 3"/>
          <p:cNvPicPr>
            <a:picLocks noChangeAspect="1"/>
          </p:cNvPicPr>
          <p:nvPr/>
        </p:nvPicPr>
        <p:blipFill>
          <a:blip r:embed="rId3"/>
          <a:stretch>
            <a:fillRect/>
          </a:stretch>
        </p:blipFill>
        <p:spPr>
          <a:xfrm>
            <a:off x="5674593" y="1578359"/>
            <a:ext cx="3250424" cy="3701281"/>
          </a:xfrm>
          <a:prstGeom prst="rect">
            <a:avLst/>
          </a:prstGeom>
        </p:spPr>
      </p:pic>
      <p:sp>
        <p:nvSpPr>
          <p:cNvPr id="5" name="TextBox 4"/>
          <p:cNvSpPr txBox="1"/>
          <p:nvPr/>
        </p:nvSpPr>
        <p:spPr>
          <a:xfrm>
            <a:off x="5674593" y="5279640"/>
            <a:ext cx="3250424" cy="1323439"/>
          </a:xfrm>
          <a:prstGeom prst="rect">
            <a:avLst/>
          </a:prstGeom>
          <a:noFill/>
        </p:spPr>
        <p:txBody>
          <a:bodyPr wrap="square" rtlCol="0">
            <a:spAutoFit/>
          </a:bodyPr>
          <a:lstStyle/>
          <a:p>
            <a:pPr algn="ctr"/>
            <a:r>
              <a:rPr lang="en-US" sz="1600" dirty="0">
                <a:solidFill>
                  <a:prstClr val="black"/>
                </a:solidFill>
                <a:latin typeface="Times New Roman" panose="02020603050405020304" pitchFamily="18" charset="0"/>
                <a:cs typeface="Times New Roman" panose="02020603050405020304" pitchFamily="18" charset="0"/>
              </a:rPr>
              <a:t>WRF model output of temperatures, 700mb height contours, and wind barbs for 1800Z 8 Sep. Warm moist air propagated to the north feeding storms.</a:t>
            </a:r>
          </a:p>
        </p:txBody>
      </p:sp>
    </p:spTree>
    <p:extLst>
      <p:ext uri="{BB962C8B-B14F-4D97-AF65-F5344CB8AC3E}">
        <p14:creationId xmlns:p14="http://schemas.microsoft.com/office/powerpoint/2010/main" val="240253077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7183" y="1"/>
            <a:ext cx="8714312" cy="1143000"/>
          </a:xfrm>
        </p:spPr>
        <p:txBody>
          <a:bodyPr>
            <a:normAutofit/>
          </a:bodyPr>
          <a:lstStyle/>
          <a:p>
            <a:pPr algn="ctr"/>
            <a:r>
              <a:rPr lang="en-US" sz="3600" dirty="0">
                <a:solidFill>
                  <a:srgbClr val="0070C0"/>
                </a:solidFill>
                <a:latin typeface="Times New Roman" panose="02020603050405020304" pitchFamily="18" charset="0"/>
                <a:cs typeface="Times New Roman" panose="02020603050405020304" pitchFamily="18" charset="0"/>
              </a:rPr>
              <a:t>Major Surge Requirements</a:t>
            </a:r>
          </a:p>
        </p:txBody>
      </p:sp>
      <p:sp>
        <p:nvSpPr>
          <p:cNvPr id="14" name="TextBox 13"/>
          <p:cNvSpPr txBox="1"/>
          <p:nvPr/>
        </p:nvSpPr>
        <p:spPr>
          <a:xfrm>
            <a:off x="3276875" y="1088234"/>
            <a:ext cx="2255042" cy="4524315"/>
          </a:xfrm>
          <a:prstGeom prst="rect">
            <a:avLst/>
          </a:prstGeom>
          <a:noFill/>
        </p:spPr>
        <p:txBody>
          <a:bodyPr wrap="square" rtlCol="0">
            <a:spAutoFit/>
          </a:bodyPr>
          <a:lstStyle/>
          <a:p>
            <a:pPr algn="ctr"/>
            <a:r>
              <a:rPr lang="en-US" dirty="0">
                <a:solidFill>
                  <a:prstClr val="black"/>
                </a:solidFill>
                <a:latin typeface="Times New Roman" panose="02020603050405020304" pitchFamily="18" charset="0"/>
                <a:cs typeface="Times New Roman" panose="02020603050405020304" pitchFamily="18" charset="0"/>
              </a:rPr>
              <a:t>Low pressure over AZ</a:t>
            </a:r>
          </a:p>
          <a:p>
            <a:pPr algn="ctr"/>
            <a:endParaRPr lang="en-US" dirty="0">
              <a:solidFill>
                <a:prstClr val="black"/>
              </a:solidFill>
              <a:latin typeface="Times New Roman" panose="02020603050405020304" pitchFamily="18" charset="0"/>
              <a:cs typeface="Times New Roman" panose="02020603050405020304" pitchFamily="18" charset="0"/>
            </a:endParaRPr>
          </a:p>
          <a:p>
            <a:pPr algn="ctr"/>
            <a:r>
              <a:rPr lang="en-US" dirty="0">
                <a:solidFill>
                  <a:prstClr val="black"/>
                </a:solidFill>
                <a:latin typeface="Times New Roman" panose="02020603050405020304" pitchFamily="18" charset="0"/>
                <a:cs typeface="Times New Roman" panose="02020603050405020304" pitchFamily="18" charset="0"/>
              </a:rPr>
              <a:t>TS activity over NW Mexico</a:t>
            </a:r>
          </a:p>
          <a:p>
            <a:pPr algn="ctr"/>
            <a:endParaRPr lang="en-US" dirty="0">
              <a:solidFill>
                <a:prstClr val="black"/>
              </a:solidFill>
              <a:latin typeface="Times New Roman" panose="02020603050405020304" pitchFamily="18" charset="0"/>
              <a:cs typeface="Times New Roman" panose="02020603050405020304" pitchFamily="18" charset="0"/>
            </a:endParaRPr>
          </a:p>
          <a:p>
            <a:pPr algn="ctr"/>
            <a:r>
              <a:rPr lang="en-US" dirty="0">
                <a:solidFill>
                  <a:prstClr val="black"/>
                </a:solidFill>
                <a:latin typeface="Times New Roman" panose="02020603050405020304" pitchFamily="18" charset="0"/>
                <a:cs typeface="Times New Roman" panose="02020603050405020304" pitchFamily="18" charset="0"/>
              </a:rPr>
              <a:t>Precipitation cools air </a:t>
            </a:r>
          </a:p>
          <a:p>
            <a:pPr algn="ctr"/>
            <a:endParaRPr lang="en-US" dirty="0">
              <a:solidFill>
                <a:prstClr val="black"/>
              </a:solidFill>
              <a:latin typeface="Times New Roman" panose="02020603050405020304" pitchFamily="18" charset="0"/>
              <a:cs typeface="Times New Roman" panose="02020603050405020304" pitchFamily="18" charset="0"/>
            </a:endParaRPr>
          </a:p>
          <a:p>
            <a:pPr algn="ctr"/>
            <a:r>
              <a:rPr lang="en-US" dirty="0">
                <a:solidFill>
                  <a:prstClr val="black"/>
                </a:solidFill>
                <a:latin typeface="Times New Roman" panose="02020603050405020304" pitchFamily="18" charset="0"/>
                <a:cs typeface="Times New Roman" panose="02020603050405020304" pitchFamily="18" charset="0"/>
              </a:rPr>
              <a:t>Very warm SSTs –</a:t>
            </a:r>
          </a:p>
          <a:p>
            <a:pPr algn="ctr"/>
            <a:r>
              <a:rPr lang="en-US" dirty="0">
                <a:solidFill>
                  <a:prstClr val="black"/>
                </a:solidFill>
                <a:latin typeface="Times New Roman" panose="02020603050405020304" pitchFamily="18" charset="0"/>
                <a:cs typeface="Times New Roman" panose="02020603050405020304" pitchFamily="18" charset="0"/>
              </a:rPr>
              <a:t>Contributes to</a:t>
            </a:r>
          </a:p>
          <a:p>
            <a:pPr algn="ctr"/>
            <a:r>
              <a:rPr lang="en-US" dirty="0">
                <a:solidFill>
                  <a:prstClr val="black"/>
                </a:solidFill>
                <a:latin typeface="Times New Roman" panose="02020603050405020304" pitchFamily="18" charset="0"/>
                <a:cs typeface="Times New Roman" panose="02020603050405020304" pitchFamily="18" charset="0"/>
              </a:rPr>
              <a:t>instability</a:t>
            </a:r>
          </a:p>
          <a:p>
            <a:pPr algn="ctr"/>
            <a:endParaRPr lang="en-US" dirty="0">
              <a:solidFill>
                <a:prstClr val="black"/>
              </a:solidFill>
              <a:latin typeface="Times New Roman" panose="02020603050405020304" pitchFamily="18" charset="0"/>
              <a:cs typeface="Times New Roman" panose="02020603050405020304" pitchFamily="18" charset="0"/>
            </a:endParaRPr>
          </a:p>
          <a:p>
            <a:pPr algn="ctr"/>
            <a:r>
              <a:rPr lang="en-US" dirty="0">
                <a:solidFill>
                  <a:prstClr val="black"/>
                </a:solidFill>
                <a:latin typeface="Times New Roman" panose="02020603050405020304" pitchFamily="18" charset="0"/>
                <a:cs typeface="Times New Roman" panose="02020603050405020304" pitchFamily="18" charset="0"/>
              </a:rPr>
              <a:t>Counter- rotating pressure systems</a:t>
            </a:r>
          </a:p>
          <a:p>
            <a:pPr algn="ctr"/>
            <a:endParaRPr lang="en-US" dirty="0">
              <a:solidFill>
                <a:prstClr val="black"/>
              </a:solidFill>
              <a:latin typeface="Times New Roman" panose="02020603050405020304" pitchFamily="18" charset="0"/>
              <a:cs typeface="Times New Roman" panose="02020603050405020304" pitchFamily="18" charset="0"/>
            </a:endParaRPr>
          </a:p>
          <a:p>
            <a:pPr algn="ctr"/>
            <a:r>
              <a:rPr lang="en-US" dirty="0">
                <a:solidFill>
                  <a:prstClr val="black"/>
                </a:solidFill>
                <a:latin typeface="Times New Roman" panose="02020603050405020304" pitchFamily="18" charset="0"/>
                <a:cs typeface="Times New Roman" panose="02020603050405020304" pitchFamily="18" charset="0"/>
              </a:rPr>
              <a:t>Severe trigger </a:t>
            </a:r>
          </a:p>
          <a:p>
            <a:pPr algn="ctr"/>
            <a:r>
              <a:rPr lang="en-US" dirty="0">
                <a:solidFill>
                  <a:prstClr val="black"/>
                </a:solidFill>
                <a:latin typeface="Times New Roman" panose="02020603050405020304" pitchFamily="18" charset="0"/>
                <a:cs typeface="Times New Roman" panose="02020603050405020304" pitchFamily="18" charset="0"/>
              </a:rPr>
              <a:t>(Hurricane Norbert)</a:t>
            </a:r>
          </a:p>
        </p:txBody>
      </p:sp>
      <p:grpSp>
        <p:nvGrpSpPr>
          <p:cNvPr id="7" name="Group 6"/>
          <p:cNvGrpSpPr/>
          <p:nvPr/>
        </p:nvGrpSpPr>
        <p:grpSpPr>
          <a:xfrm>
            <a:off x="5531918" y="1083985"/>
            <a:ext cx="3592776" cy="5531843"/>
            <a:chOff x="7401633" y="1682117"/>
            <a:chExt cx="4790367" cy="5247557"/>
          </a:xfrm>
        </p:grpSpPr>
        <p:sp>
          <p:nvSpPr>
            <p:cNvPr id="13" name="TextBox 12"/>
            <p:cNvSpPr txBox="1"/>
            <p:nvPr/>
          </p:nvSpPr>
          <p:spPr>
            <a:xfrm>
              <a:off x="7401633" y="5907815"/>
              <a:ext cx="4627024" cy="1021859"/>
            </a:xfrm>
            <a:prstGeom prst="rect">
              <a:avLst/>
            </a:prstGeom>
            <a:noFill/>
          </p:spPr>
          <p:txBody>
            <a:bodyPr wrap="square" rtlCol="0">
              <a:spAutoFit/>
            </a:bodyPr>
            <a:lstStyle/>
            <a:p>
              <a:pPr algn="ctr"/>
              <a:r>
                <a:rPr lang="en-US" sz="1600" dirty="0">
                  <a:solidFill>
                    <a:prstClr val="black"/>
                  </a:solidFill>
                  <a:latin typeface="Times New Roman" panose="02020603050405020304" pitchFamily="18" charset="0"/>
                  <a:cs typeface="Times New Roman" panose="02020603050405020304" pitchFamily="18" charset="0"/>
                </a:rPr>
                <a:t>WRF radar output showing some convection and storm formation/precipitation over Sierra Madres 0000Z 7 Sep</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667" t="13333" r="3251" b="6075"/>
            <a:stretch/>
          </p:blipFill>
          <p:spPr>
            <a:xfrm>
              <a:off x="7401634" y="1682117"/>
              <a:ext cx="4790366" cy="4245029"/>
            </a:xfrm>
            <a:prstGeom prst="rect">
              <a:avLst/>
            </a:prstGeom>
          </p:spPr>
        </p:pic>
      </p:grpSp>
      <p:grpSp>
        <p:nvGrpSpPr>
          <p:cNvPr id="6" name="Group 5"/>
          <p:cNvGrpSpPr/>
          <p:nvPr/>
        </p:nvGrpSpPr>
        <p:grpSpPr>
          <a:xfrm>
            <a:off x="33271" y="1076472"/>
            <a:ext cx="3274287" cy="5597714"/>
            <a:chOff x="2668136" y="1505409"/>
            <a:chExt cx="4558353" cy="5597714"/>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5500" t="19595" r="16205" b="11442"/>
            <a:stretch/>
          </p:blipFill>
          <p:spPr>
            <a:xfrm>
              <a:off x="2668136" y="1505409"/>
              <a:ext cx="4558353" cy="4445201"/>
            </a:xfrm>
            <a:prstGeom prst="rect">
              <a:avLst/>
            </a:prstGeom>
          </p:spPr>
        </p:pic>
        <p:sp>
          <p:nvSpPr>
            <p:cNvPr id="3" name="TextBox 2"/>
            <p:cNvSpPr txBox="1"/>
            <p:nvPr/>
          </p:nvSpPr>
          <p:spPr>
            <a:xfrm>
              <a:off x="2668136" y="6025905"/>
              <a:ext cx="4558353" cy="1077218"/>
            </a:xfrm>
            <a:prstGeom prst="rect">
              <a:avLst/>
            </a:prstGeom>
            <a:noFill/>
          </p:spPr>
          <p:txBody>
            <a:bodyPr wrap="square" rtlCol="0">
              <a:spAutoFit/>
            </a:bodyPr>
            <a:lstStyle/>
            <a:p>
              <a:pPr algn="ctr"/>
              <a:r>
                <a:rPr lang="en-US" sz="1600" dirty="0">
                  <a:solidFill>
                    <a:prstClr val="black"/>
                  </a:solidFill>
                  <a:latin typeface="Times New Roman" panose="02020603050405020304" pitchFamily="18" charset="0"/>
                  <a:cs typeface="Times New Roman" panose="02020603050405020304" pitchFamily="18" charset="0"/>
                </a:rPr>
                <a:t>500 mb WRF output of low pressure systems over N Utah and Wyoming indicating CCW circulation pattern 1800Z 6 Sep</a:t>
              </a:r>
            </a:p>
          </p:txBody>
        </p:sp>
      </p:grpSp>
    </p:spTree>
    <p:extLst>
      <p:ext uri="{BB962C8B-B14F-4D97-AF65-F5344CB8AC3E}">
        <p14:creationId xmlns:p14="http://schemas.microsoft.com/office/powerpoint/2010/main" val="13014508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19125" y="0"/>
            <a:ext cx="7905750" cy="1066800"/>
          </a:xfrm>
        </p:spPr>
        <p:txBody>
          <a:bodyPr>
            <a:normAutofit/>
          </a:bodyPr>
          <a:lstStyle/>
          <a:p>
            <a:pPr algn="ctr"/>
            <a:r>
              <a:rPr lang="en-US" sz="3600" dirty="0">
                <a:solidFill>
                  <a:srgbClr val="0070C0"/>
                </a:solidFill>
                <a:latin typeface="Times New Roman" panose="02020603050405020304" pitchFamily="18" charset="0"/>
                <a:cs typeface="Times New Roman" panose="02020603050405020304" pitchFamily="18" charset="0"/>
              </a:rPr>
              <a:t>CAPE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465" t="14373"/>
          <a:stretch/>
        </p:blipFill>
        <p:spPr>
          <a:xfrm>
            <a:off x="685801" y="914510"/>
            <a:ext cx="3633716" cy="455508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165" t="12338" r="-1"/>
          <a:stretch/>
        </p:blipFill>
        <p:spPr>
          <a:xfrm>
            <a:off x="4953001" y="918803"/>
            <a:ext cx="3623480" cy="4588471"/>
          </a:xfrm>
          <a:prstGeom prst="rect">
            <a:avLst/>
          </a:prstGeom>
        </p:spPr>
      </p:pic>
      <p:sp>
        <p:nvSpPr>
          <p:cNvPr id="6" name="TextBox 5"/>
          <p:cNvSpPr txBox="1"/>
          <p:nvPr/>
        </p:nvSpPr>
        <p:spPr>
          <a:xfrm>
            <a:off x="685801" y="5507274"/>
            <a:ext cx="3633716" cy="1077218"/>
          </a:xfrm>
          <a:prstGeom prst="rect">
            <a:avLst/>
          </a:prstGeom>
          <a:noFill/>
        </p:spPr>
        <p:txBody>
          <a:bodyPr wrap="square" rtlCol="0">
            <a:spAutoFit/>
          </a:bodyPr>
          <a:lstStyle/>
          <a:p>
            <a:pPr algn="ctr"/>
            <a:r>
              <a:rPr lang="en-US" sz="1600" dirty="0">
                <a:solidFill>
                  <a:prstClr val="black"/>
                </a:solidFill>
                <a:latin typeface="Times New Roman" panose="02020603050405020304" pitchFamily="18" charset="0"/>
                <a:cs typeface="Times New Roman" panose="02020603050405020304" pitchFamily="18" charset="0"/>
              </a:rPr>
              <a:t>WRF output for CAPE values over NW Mexico and AZ at 0600Z on 8 Sep. Moderate CAPE values are still seen over Sierra Madres.</a:t>
            </a:r>
          </a:p>
        </p:txBody>
      </p:sp>
      <p:sp>
        <p:nvSpPr>
          <p:cNvPr id="9" name="TextBox 8"/>
          <p:cNvSpPr txBox="1"/>
          <p:nvPr/>
        </p:nvSpPr>
        <p:spPr>
          <a:xfrm>
            <a:off x="4953001" y="5529607"/>
            <a:ext cx="3623480" cy="1077218"/>
          </a:xfrm>
          <a:prstGeom prst="rect">
            <a:avLst/>
          </a:prstGeom>
          <a:noFill/>
        </p:spPr>
        <p:txBody>
          <a:bodyPr wrap="square" rtlCol="0">
            <a:spAutoFit/>
          </a:bodyPr>
          <a:lstStyle/>
          <a:p>
            <a:pPr algn="ctr"/>
            <a:r>
              <a:rPr lang="en-US" sz="1600" dirty="0">
                <a:solidFill>
                  <a:prstClr val="black"/>
                </a:solidFill>
                <a:latin typeface="Times New Roman" panose="02020603050405020304" pitchFamily="18" charset="0"/>
                <a:cs typeface="Times New Roman" panose="02020603050405020304" pitchFamily="18" charset="0"/>
              </a:rPr>
              <a:t>WRF output for CAPE values over NW Mexico and AZ at 1800Z on 8 Sep at the time of the flooding. CAPE propagated NNE and encompassed Tucson.</a:t>
            </a:r>
          </a:p>
        </p:txBody>
      </p:sp>
    </p:spTree>
    <p:extLst>
      <p:ext uri="{BB962C8B-B14F-4D97-AF65-F5344CB8AC3E}">
        <p14:creationId xmlns:p14="http://schemas.microsoft.com/office/powerpoint/2010/main" val="10750970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1036</Words>
  <Application>Microsoft Office PowerPoint</Application>
  <PresentationFormat>On-screen Show (4:3)</PresentationFormat>
  <Paragraphs>113</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A Tale of a Flash Flood: WRF Modeling of Record Rainfall and Flooding in Arizona </vt:lpstr>
      <vt:lpstr>Motivation</vt:lpstr>
      <vt:lpstr>Research Objectives</vt:lpstr>
      <vt:lpstr>WRF setup 6 Sep - 9 Sep, 2014</vt:lpstr>
      <vt:lpstr>2014 Monsoon Season</vt:lpstr>
      <vt:lpstr>Tropical Cyclone: Hurricane Norbert</vt:lpstr>
      <vt:lpstr>      Moisture Surges</vt:lpstr>
      <vt:lpstr>Major Surge Requirements</vt:lpstr>
      <vt:lpstr>CAPE</vt:lpstr>
      <vt:lpstr>Increased SLP</vt:lpstr>
      <vt:lpstr>Warm SSTs and Moisture Propagation</vt:lpstr>
      <vt:lpstr>Verification of Precipitation intensity</vt:lpstr>
      <vt:lpstr>Conclusions:</vt:lpstr>
      <vt:lpstr>Acknowledgements</vt:lpstr>
      <vt:lpstr>References</vt:lpstr>
      <vt:lpstr>Questions?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ivanovad</dc:creator>
  <cp:lastModifiedBy>Nathan Bochenek</cp:lastModifiedBy>
  <cp:revision>25</cp:revision>
  <dcterms:created xsi:type="dcterms:W3CDTF">2019-04-01T07:14:38Z</dcterms:created>
  <dcterms:modified xsi:type="dcterms:W3CDTF">2019-04-02T02:53:59Z</dcterms:modified>
</cp:coreProperties>
</file>